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73" r:id="rId9"/>
    <p:sldId id="275" r:id="rId10"/>
    <p:sldId id="277" r:id="rId11"/>
    <p:sldId id="271" r:id="rId12"/>
  </p:sldIdLst>
  <p:sldSz cx="12192000" cy="6858000"/>
  <p:notesSz cx="6858000" cy="9144000"/>
  <p:embeddedFontLst>
    <p:embeddedFont>
      <p:font typeface="Calibri Light" panose="020F0302020204030204" charset="0"/>
      <p:regular r:id="rId17"/>
      <p:italic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D19"/>
    <a:srgbClr val="02CFD3"/>
    <a:srgbClr val="057FC2"/>
    <a:srgbClr val="02C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8392DEC-61B0-4DBD-AFF4-D5A6D70DC5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54565F7-C729-487F-A18B-DCFC0AB09D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565F7-C729-487F-A18B-DCFC0AB09D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B3C7A2F-BC29-4745-AC99-9EB76CFA7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4C503D3-3C15-43C4-A506-F3F89677B1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794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rgbClr val="0A0D19"/>
              </a:gs>
              <a:gs pos="100000">
                <a:srgbClr val="0A0D19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545" y="1370965"/>
            <a:ext cx="107467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YouTube Content Strategy Analysis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953385" y="3031490"/>
            <a:ext cx="67443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4800">
                <a:solidFill>
                  <a:schemeClr val="bg1"/>
                </a:solidFill>
              </a:rPr>
              <a:t>S</a:t>
            </a:r>
            <a:r>
              <a:rPr lang="en-US" sz="3600">
                <a:solidFill>
                  <a:schemeClr val="bg1"/>
                </a:solidFill>
              </a:rPr>
              <a:t>ubtitle: "Making Informed Decisions for Video Uploads"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19680" y="5307330"/>
            <a:ext cx="88411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Problem Statement:</a:t>
            </a:r>
            <a:endParaRPr lang="en-US" sz="2000">
              <a:solidFill>
                <a:schemeClr val="bg1"/>
              </a:solidFill>
            </a:endParaRPr>
          </a:p>
          <a:p>
            <a:pPr algn="l"/>
            <a:r>
              <a:rPr lang="en-IN" altLang="en-US" sz="2000">
                <a:solidFill>
                  <a:schemeClr val="bg1"/>
                </a:solidFill>
              </a:rPr>
              <a:t>    </a:t>
            </a:r>
            <a:r>
              <a:rPr lang="en-US" sz="2000">
                <a:solidFill>
                  <a:schemeClr val="bg1"/>
                </a:solidFill>
              </a:rPr>
              <a:t>When deciding between uploading mathematics or physics tutorial videos on YouTube, educators and professionals need to know which subject will attract more viewers and engagement.</a:t>
            </a:r>
            <a:endParaRPr lang="en-I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: 空心 17"/>
          <p:cNvSpPr/>
          <p:nvPr/>
        </p:nvSpPr>
        <p:spPr>
          <a:xfrm>
            <a:off x="9774957" y="776678"/>
            <a:ext cx="2126289" cy="2126289"/>
          </a:xfrm>
          <a:prstGeom prst="donut">
            <a:avLst>
              <a:gd name="adj" fmla="val 9703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720340" y="2720340"/>
            <a:ext cx="6858000" cy="14166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6795" y="776605"/>
            <a:ext cx="540639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1.VIEW COUNT ANALYSIS</a:t>
            </a:r>
            <a:endParaRPr lang="en-IN" altLang="en-US" sz="3200" b="1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6828" y="484055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圆: 空心 18"/>
          <p:cNvSpPr/>
          <p:nvPr/>
        </p:nvSpPr>
        <p:spPr>
          <a:xfrm>
            <a:off x="10071246" y="4556535"/>
            <a:ext cx="1319997" cy="1319997"/>
          </a:xfrm>
          <a:prstGeom prst="donut">
            <a:avLst>
              <a:gd name="adj" fmla="val 13496"/>
            </a:avLst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66190" y="1560195"/>
            <a:ext cx="88042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/>
              <a:t>Average and Median View Counts</a:t>
            </a:r>
            <a:r>
              <a:rPr lang="en-IN" altLang="en-US" sz="2000"/>
              <a:t> and </a:t>
            </a:r>
            <a:r>
              <a:rPr lang="en-US" sz="2000"/>
              <a:t>Maximum and Minimum View Counts:</a:t>
            </a:r>
            <a:endParaRPr lang="en-US" sz="2000"/>
          </a:p>
          <a:p>
            <a:pPr algn="l"/>
            <a:endParaRPr lang="en-US"/>
          </a:p>
          <a:p>
            <a:pPr algn="l"/>
            <a:endParaRPr lang="en-US"/>
          </a:p>
        </p:txBody>
      </p:sp>
      <p:pic>
        <p:nvPicPr>
          <p:cNvPr id="3" name="Picture 2" descr="Screenshot (4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2019300"/>
            <a:ext cx="6048375" cy="440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978785" y="2647315"/>
            <a:ext cx="6858000" cy="1563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7558" y="710800"/>
            <a:ext cx="308560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OUTLIERS</a:t>
            </a:r>
            <a:endParaRPr lang="en-IN" altLang="en-US" sz="4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2673" y="49114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02640" y="1991995"/>
            <a:ext cx="93884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b="1">
                <a:solidFill>
                  <a:schemeClr val="tx2">
                    <a:lumMod val="50000"/>
                  </a:schemeClr>
                </a:solidFill>
              </a:rPr>
              <a:t>1.</a:t>
            </a:r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The number of outliers identified for mathematics and physics videos.</a:t>
            </a:r>
            <a:endParaRPr lang="en-US" b="1"/>
          </a:p>
          <a:p>
            <a:pPr algn="l"/>
            <a:r>
              <a:rPr lang="en-IN" altLang="en-US"/>
              <a:t>MATHS:7           PHYSICS:6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IN" altLang="en-US" b="1">
                <a:solidFill>
                  <a:schemeClr val="bg2">
                    <a:lumMod val="10000"/>
                  </a:schemeClr>
                </a:solidFill>
              </a:rPr>
              <a:t>2.</a:t>
            </a:r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The absence of lower fence values, indicating no significant disadvantages in posting videos for either subject.</a:t>
            </a:r>
            <a:endParaRPr lang="en-US" b="1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en-US"/>
          </a:p>
          <a:p>
            <a:pPr algn="l"/>
            <a:r>
              <a:rPr lang="en-IN" altLang="en-US"/>
              <a:t>3.</a:t>
            </a:r>
            <a:r>
              <a:rPr lang="en-US"/>
              <a:t>Differences in higher fence values, suggesting variations in viewer engagement over time.</a:t>
            </a:r>
            <a:endParaRPr lang="en-US"/>
          </a:p>
          <a:p>
            <a:pPr algn="l"/>
            <a:r>
              <a:rPr lang="en-US"/>
              <a:t>Specifically, highlight the observation that the higher fence for </a:t>
            </a:r>
            <a:r>
              <a:rPr lang="en-US" b="1"/>
              <a:t>mathematics</a:t>
            </a:r>
            <a:r>
              <a:rPr lang="en-US"/>
              <a:t> videos corresponds to increased views in</a:t>
            </a:r>
            <a:r>
              <a:rPr lang="en-US" b="1"/>
              <a:t> January and February,</a:t>
            </a:r>
            <a:r>
              <a:rPr lang="en-US"/>
              <a:t> while for </a:t>
            </a:r>
            <a:r>
              <a:rPr lang="en-US" b="1"/>
              <a:t>physics</a:t>
            </a:r>
            <a:r>
              <a:rPr lang="en-US"/>
              <a:t> videos, it aligns with increased views in </a:t>
            </a:r>
            <a:r>
              <a:rPr lang="en-US" b="1"/>
              <a:t>December and October</a:t>
            </a:r>
            <a:r>
              <a:rPr lang="en-US"/>
              <a:t>.</a:t>
            </a:r>
            <a:endParaRPr lang="en-US"/>
          </a:p>
        </p:txBody>
      </p:sp>
      <p:pic>
        <p:nvPicPr>
          <p:cNvPr id="19" name="Picture 18" descr="outlier-p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75" y="5120005"/>
            <a:ext cx="7515225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934210" y="995045"/>
            <a:ext cx="749427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altLang="en-US" sz="32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2.Engagement analysis</a:t>
            </a:r>
            <a:endParaRPr lang="en-IN" altLang="en-US" sz="3200" b="1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31263" y="494953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 descr="cor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677035"/>
            <a:ext cx="4089400" cy="3872230"/>
          </a:xfrm>
          <a:prstGeom prst="rect">
            <a:avLst/>
          </a:prstGeom>
        </p:spPr>
      </p:pic>
      <p:pic>
        <p:nvPicPr>
          <p:cNvPr id="12" name="Picture 11" descr="Screenshot (42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0" y="1677035"/>
            <a:ext cx="4381500" cy="93345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99580" y="3143250"/>
            <a:ext cx="4239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 b="1"/>
              <a:t>P</a:t>
            </a:r>
            <a:r>
              <a:rPr lang="en-US" b="1"/>
              <a:t>ositive correlation</a:t>
            </a:r>
            <a:r>
              <a:rPr lang="en-US"/>
              <a:t> between the number of l</a:t>
            </a:r>
            <a:r>
              <a:rPr lang="en-US" b="1"/>
              <a:t>ikes and the view count</a:t>
            </a:r>
            <a:r>
              <a:rPr lang="en-US"/>
              <a:t> for both mathematics and physics videos</a:t>
            </a:r>
            <a:endParaRPr lang="en-US"/>
          </a:p>
          <a:p>
            <a:pPr algn="l"/>
            <a:r>
              <a:rPr lang="en-IN" altLang="en-US"/>
              <a:t>                 </a:t>
            </a:r>
            <a:r>
              <a:rPr lang="en-IN" altLang="en-US" b="1"/>
              <a:t>0.9522518</a:t>
            </a:r>
            <a:endParaRPr lang="en-I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1942683" y="2244304"/>
            <a:ext cx="6858001" cy="23693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7196" y="131705"/>
            <a:ext cx="3085605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en-US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L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ikes per view</a:t>
            </a:r>
            <a:endParaRPr lang="en-US" altLang="zh-CN" sz="2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4838" y="779462"/>
            <a:ext cx="1342663" cy="89363"/>
          </a:xfrm>
          <a:prstGeom prst="rect">
            <a:avLst/>
          </a:prstGeom>
          <a:gradFill>
            <a:gsLst>
              <a:gs pos="0">
                <a:srgbClr val="057FC2"/>
              </a:gs>
              <a:gs pos="77000">
                <a:srgbClr val="00CEF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7654050" y="1716404"/>
            <a:ext cx="6858001" cy="6858001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2" name="Picture 21" descr="Screenshot (42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" y="1172845"/>
            <a:ext cx="10897235" cy="520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Screenshot (4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668020"/>
            <a:ext cx="8926830" cy="43865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327785" y="5355590"/>
            <a:ext cx="10113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/>
              <a:t>T</a:t>
            </a:r>
            <a:r>
              <a:rPr lang="en-US"/>
              <a:t>he "likes per view" metric is higher for physics videos compared to mathematics videos. This implies that </a:t>
            </a:r>
            <a:r>
              <a:rPr lang="en-US" b="1"/>
              <a:t>viewers tend to engage more positively with physics content relative to mathematics content </a:t>
            </a:r>
            <a:r>
              <a:rPr lang="en-US"/>
              <a:t>on YouTube.</a:t>
            </a:r>
            <a:endParaRPr lang="en-US"/>
          </a:p>
        </p:txBody>
      </p:sp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-3904" r="56213" b="41050"/>
          <a:stretch>
            <a:fillRect/>
          </a:stretch>
        </p:blipFill>
        <p:spPr>
          <a:xfrm rot="5400000" flipH="1">
            <a:off x="-2244308" y="2244304"/>
            <a:ext cx="6858001" cy="2369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560445" y="0"/>
            <a:ext cx="458470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sz="2800" b="1" dirty="0">
                <a:gradFill>
                  <a:gsLst>
                    <a:gs pos="0">
                      <a:srgbClr val="057FC2"/>
                    </a:gs>
                    <a:gs pos="77000">
                      <a:srgbClr val="00CEFE"/>
                    </a:gs>
                  </a:gsLst>
                  <a:lin ang="0" scaled="1"/>
                </a:gradFill>
                <a:latin typeface="Arial" panose="020B0604020202020204" pitchFamily="34" charset="0"/>
                <a:ea typeface="Arial" panose="020B0604020202020204" pitchFamily="34" charset="0"/>
              </a:rPr>
              <a:t>3.TIME SERIES ANALYSIS</a:t>
            </a:r>
            <a:endParaRPr lang="en-IN" altLang="en-US" b="1" dirty="0">
              <a:gradFill>
                <a:gsLst>
                  <a:gs pos="0">
                    <a:srgbClr val="057FC2"/>
                  </a:gs>
                  <a:gs pos="77000">
                    <a:srgbClr val="00CEFE"/>
                  </a:gs>
                </a:gsLst>
                <a:lin ang="0" scaled="1"/>
              </a:gra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569085" y="1685925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1.VIEW COUNT OVER YEAR </a:t>
            </a:r>
            <a:endParaRPr lang="en-I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75" y="527685"/>
            <a:ext cx="8214360" cy="307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3771900"/>
            <a:ext cx="9441815" cy="2955925"/>
          </a:xfrm>
          <a:prstGeom prst="rect">
            <a:avLst/>
          </a:prstGeom>
        </p:spPr>
      </p:pic>
      <p:pic>
        <p:nvPicPr>
          <p:cNvPr id="7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962025"/>
            <a:ext cx="10180320" cy="49339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 rot="16200000">
            <a:off x="-635" y="3244215"/>
            <a:ext cx="1180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view count</a:t>
            </a:r>
            <a:endParaRPr lang="en-IN" altLang="en-US"/>
          </a:p>
        </p:txBody>
      </p:sp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熨斗&#10;&#10;描述已自动生成"/>
          <p:cNvPicPr>
            <a:picLocks noChangeAspect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41050"/>
          <a:stretch>
            <a:fillRect/>
          </a:stretch>
        </p:blipFill>
        <p:spPr>
          <a:xfrm flipH="1">
            <a:off x="-1" y="4172752"/>
            <a:ext cx="12249561" cy="2685248"/>
          </a:xfrm>
          <a:prstGeom prst="rect">
            <a:avLst/>
          </a:prstGeom>
        </p:spPr>
      </p:pic>
      <p:pic>
        <p:nvPicPr>
          <p:cNvPr id="4" name="图片 3" descr="图片包含 熨斗&#10;&#10;描述已自动生成"/>
          <p:cNvPicPr>
            <a:picLocks noChangeAspect="1"/>
          </p:cNvPicPr>
          <p:nvPr/>
        </p:nvPicPr>
        <p:blipFill rotWithShape="1"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-3904" r="43487" b="62694"/>
          <a:stretch>
            <a:fillRect/>
          </a:stretch>
        </p:blipFill>
        <p:spPr>
          <a:xfrm flipV="1">
            <a:off x="-1" y="-1"/>
            <a:ext cx="12249561" cy="17605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56904" y="2127843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6678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666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8654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6424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06302" y="2096932"/>
            <a:ext cx="1440481" cy="2215991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3800" kern="2300" spc="600" dirty="0">
                <a:gradFill flip="none" rotWithShape="1">
                  <a:gsLst>
                    <a:gs pos="0">
                      <a:srgbClr val="057FC2"/>
                    </a:gs>
                    <a:gs pos="100000">
                      <a:srgbClr val="02CFD3">
                        <a:alpha val="0"/>
                      </a:srgbClr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zh-CN" altLang="en-US" sz="13800" kern="2300" spc="600" dirty="0">
              <a:gradFill flip="none" rotWithShape="1">
                <a:gsLst>
                  <a:gs pos="0">
                    <a:srgbClr val="057FC2"/>
                  </a:gs>
                  <a:gs pos="100000">
                    <a:srgbClr val="02CFD3">
                      <a:alpha val="0"/>
                    </a:srgbClr>
                  </a:gs>
                </a:gsLst>
                <a:lin ang="0" scaled="1"/>
                <a:tileRect/>
              </a:gra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Century Gothic"/>
        <a:ea typeface="微软雅黑"/>
        <a:cs typeface=""/>
      </a:majorFont>
      <a:minorFont>
        <a:latin typeface="Calibri Light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57FC2"/>
            </a:gs>
            <a:gs pos="77000">
              <a:srgbClr val="00CEFE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WPS Presentation</Application>
  <PresentationFormat>宽屏</PresentationFormat>
  <Paragraphs>51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 luo</dc:creator>
  <cp:lastModifiedBy>admin</cp:lastModifiedBy>
  <cp:revision>99</cp:revision>
  <dcterms:created xsi:type="dcterms:W3CDTF">2019-06-08T03:40:00Z</dcterms:created>
  <dcterms:modified xsi:type="dcterms:W3CDTF">2024-03-02T10:09:49Z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EC2C9CC9C1D644188E33A26FE7A9D301</vt:lpwstr>
  </property>
</Properties>
</file>